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56" r:id="rId2"/>
    <p:sldId id="258" r:id="rId3"/>
    <p:sldId id="263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62" r:id="rId14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陳惠茹" initials="陳惠茹" lastIdx="2" clrIdx="0">
    <p:extLst>
      <p:ext uri="{19B8F6BF-5375-455C-9EA6-DF929625EA0E}">
        <p15:presenceInfo xmlns:p15="http://schemas.microsoft.com/office/powerpoint/2012/main" userId="S-1-5-21-3925111604-1795850016-3369381555-130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87868"/>
    <a:srgbClr val="79AB80"/>
    <a:srgbClr val="639D6B"/>
    <a:srgbClr val="DBE9DD"/>
    <a:srgbClr val="C6DBC9"/>
    <a:srgbClr val="AECCB2"/>
    <a:srgbClr val="B4A99E"/>
    <a:srgbClr val="C5BCB3"/>
    <a:srgbClr val="E1DCD7"/>
    <a:srgbClr val="D6CF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DF18680-E054-41AD-8BC1-D1AEF772440D}" styleName="中等深淺樣式 2 - 輔色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中等深淺樣式 2 - 輔色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12C8C85-51F0-491E-9774-3900AFEF0FD7}" styleName="淺色樣式 2 - 輔色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495" autoAdjust="0"/>
    <p:restoredTop sz="94661" autoAdjust="0"/>
  </p:normalViewPr>
  <p:slideViewPr>
    <p:cSldViewPr snapToGrid="0">
      <p:cViewPr varScale="1">
        <p:scale>
          <a:sx n="110" d="100"/>
          <a:sy n="110" d="100"/>
        </p:scale>
        <p:origin x="43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9" d="100"/>
          <a:sy n="99" d="100"/>
        </p:scale>
        <p:origin x="3570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>
            <a:extLst>
              <a:ext uri="{FF2B5EF4-FFF2-40B4-BE49-F238E27FC236}">
                <a16:creationId xmlns:a16="http://schemas.microsoft.com/office/drawing/2014/main" id="{E7E065BC-4A76-4A0E-8154-9523D06E4B0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2D30C3AE-DEB7-4612-B5F5-CCEACDAF9F3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CC51D7-224F-4FAC-902E-44F4403C6D23}" type="datetimeFigureOut">
              <a:rPr lang="zh-TW" altLang="en-US" smtClean="0"/>
              <a:t>2023/6/19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3BB1A375-CA36-47C6-B54C-303334D890E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1FE2862E-C47E-48F6-B5D1-19A3782DA87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1C0AFE-A9E9-46C9-9A16-27FDB796761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845512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053C0D-1F03-480E-A829-4DC40F223207}" type="datetimeFigureOut">
              <a:rPr lang="zh-TW" altLang="en-US" smtClean="0"/>
              <a:t>2023/6/19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C5AB0F-3CF5-4995-9378-8FB3A286D7B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970368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C5AB0F-3CF5-4995-9378-8FB3A286D7BA}" type="slidenum">
              <a:rPr lang="zh-TW" altLang="en-US" smtClean="0"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564995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E7162E7-15C9-494C-A0F1-EDF46BCED2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082948"/>
            <a:ext cx="9144000" cy="23876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4600" b="1"/>
            </a:lvl1pPr>
          </a:lstStyle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556633B9-3B15-43E9-8B2A-D3973818C0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720282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按一下以編輯母片子標題樣式</a:t>
            </a: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E91A0C2C-2E2E-4C8F-9092-D0B27101574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" y="0"/>
            <a:ext cx="1218963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3800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E7162E7-15C9-494C-A0F1-EDF46BCED2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082948"/>
            <a:ext cx="9144000" cy="23876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4600" b="1"/>
            </a:lvl1pPr>
          </a:lstStyle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556633B9-3B15-43E9-8B2A-D3973818C0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720282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按一下以編輯母片子標題樣式</a:t>
            </a: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E91A0C2C-2E2E-4C8F-9092-D0B27101574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091" y="0"/>
            <a:ext cx="12189630" cy="6858000"/>
          </a:xfrm>
          <a:prstGeom prst="rect">
            <a:avLst/>
          </a:prstGeom>
        </p:spPr>
      </p:pic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C30B4154-E231-4C34-85F1-553AC3071F07}"/>
              </a:ext>
            </a:extLst>
          </p:cNvPr>
          <p:cNvSpPr txBox="1">
            <a:spLocks/>
          </p:cNvSpPr>
          <p:nvPr userDrawn="1"/>
        </p:nvSpPr>
        <p:spPr>
          <a:xfrm>
            <a:off x="11128784" y="6035689"/>
            <a:ext cx="6264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600" b="1" kern="1200">
                <a:solidFill>
                  <a:schemeClr val="tx1">
                    <a:tint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48F63A3B-78C7-47BE-AE5E-E10140E04643}" type="slidenum">
              <a:rPr lang="en-US" sz="2400" smtClean="0">
                <a:solidFill>
                  <a:srgbClr val="897968"/>
                </a:solidFill>
              </a:rPr>
              <a:pPr algn="ctr"/>
              <a:t>‹#›</a:t>
            </a:fld>
            <a:endParaRPr lang="en-US" sz="2400" dirty="0">
              <a:solidFill>
                <a:srgbClr val="897968"/>
              </a:solidFill>
            </a:endParaRPr>
          </a:p>
        </p:txBody>
      </p:sp>
      <p:cxnSp>
        <p:nvCxnSpPr>
          <p:cNvPr id="13" name="直線接點 12">
            <a:extLst>
              <a:ext uri="{FF2B5EF4-FFF2-40B4-BE49-F238E27FC236}">
                <a16:creationId xmlns:a16="http://schemas.microsoft.com/office/drawing/2014/main" id="{6D32D6D3-6C24-4FC5-AEED-B3BF02C48C22}"/>
              </a:ext>
            </a:extLst>
          </p:cNvPr>
          <p:cNvCxnSpPr/>
          <p:nvPr userDrawn="1"/>
        </p:nvCxnSpPr>
        <p:spPr>
          <a:xfrm>
            <a:off x="11227552" y="6416763"/>
            <a:ext cx="457200" cy="0"/>
          </a:xfrm>
          <a:prstGeom prst="line">
            <a:avLst/>
          </a:prstGeom>
          <a:ln w="28575">
            <a:solidFill>
              <a:srgbClr val="8878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8067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投影片編號版面配置區 3">
            <a:extLst>
              <a:ext uri="{FF2B5EF4-FFF2-40B4-BE49-F238E27FC236}">
                <a16:creationId xmlns:a16="http://schemas.microsoft.com/office/drawing/2014/main" id="{1DA4537E-D880-45D2-8BAB-0BF21FC73FAC}"/>
              </a:ext>
            </a:extLst>
          </p:cNvPr>
          <p:cNvSpPr txBox="1">
            <a:spLocks/>
          </p:cNvSpPr>
          <p:nvPr userDrawn="1"/>
        </p:nvSpPr>
        <p:spPr>
          <a:xfrm>
            <a:off x="11517541" y="6430491"/>
            <a:ext cx="6157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6EFF2F0F-BE2E-4C5D-9ED2-5EB6D8185525}" type="slidenum">
              <a:rPr lang="zh-TW" altLang="en-US" smtClean="0">
                <a:solidFill>
                  <a:schemeClr val="tx1"/>
                </a:solidFill>
              </a:rPr>
              <a:pPr algn="l"/>
              <a:t>‹#›</a:t>
            </a:fld>
            <a:endParaRPr lang="zh-TW" altLang="en-US" dirty="0">
              <a:solidFill>
                <a:schemeClr val="tx1"/>
              </a:solidFill>
            </a:endParaRP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D006A5D6-CDD5-4CEB-939C-1EFBF33D078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"/>
            <a:ext cx="12192000" cy="6856286"/>
          </a:xfrm>
          <a:prstGeom prst="rect">
            <a:avLst/>
          </a:prstGeom>
        </p:spPr>
      </p:pic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1EA51CFB-1ED8-40FB-AF06-B2B287C7931A}"/>
              </a:ext>
            </a:extLst>
          </p:cNvPr>
          <p:cNvSpPr txBox="1">
            <a:spLocks/>
          </p:cNvSpPr>
          <p:nvPr userDrawn="1"/>
        </p:nvSpPr>
        <p:spPr>
          <a:xfrm>
            <a:off x="11128784" y="6035689"/>
            <a:ext cx="6264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600" b="1" kern="1200">
                <a:solidFill>
                  <a:schemeClr val="tx1">
                    <a:tint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48F63A3B-78C7-47BE-AE5E-E10140E04643}" type="slidenum">
              <a:rPr lang="en-US" sz="2400" smtClean="0">
                <a:solidFill>
                  <a:srgbClr val="897968"/>
                </a:solidFill>
              </a:rPr>
              <a:pPr algn="ctr"/>
              <a:t>‹#›</a:t>
            </a:fld>
            <a:endParaRPr lang="en-US" sz="2400" dirty="0">
              <a:solidFill>
                <a:srgbClr val="897968"/>
              </a:solidFill>
            </a:endParaRPr>
          </a:p>
        </p:txBody>
      </p:sp>
      <p:cxnSp>
        <p:nvCxnSpPr>
          <p:cNvPr id="12" name="直線接點 11">
            <a:extLst>
              <a:ext uri="{FF2B5EF4-FFF2-40B4-BE49-F238E27FC236}">
                <a16:creationId xmlns:a16="http://schemas.microsoft.com/office/drawing/2014/main" id="{AD399787-1753-49C2-9C86-73909D2EEC40}"/>
              </a:ext>
            </a:extLst>
          </p:cNvPr>
          <p:cNvCxnSpPr/>
          <p:nvPr userDrawn="1"/>
        </p:nvCxnSpPr>
        <p:spPr>
          <a:xfrm>
            <a:off x="11227552" y="6416763"/>
            <a:ext cx="457200" cy="0"/>
          </a:xfrm>
          <a:prstGeom prst="line">
            <a:avLst/>
          </a:prstGeom>
          <a:ln w="28575">
            <a:solidFill>
              <a:srgbClr val="8878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7755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F028DC32-62EB-4DB0-817E-4D55F450AF7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842"/>
          <a:stretch/>
        </p:blipFill>
        <p:spPr>
          <a:xfrm>
            <a:off x="0" y="1045896"/>
            <a:ext cx="12189259" cy="4766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90239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F29874B0-BE5F-428A-9845-261EC4A7A8C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" y="0"/>
            <a:ext cx="12189630" cy="6858000"/>
          </a:xfrm>
          <a:prstGeom prst="rect">
            <a:avLst/>
          </a:prstGeom>
        </p:spPr>
      </p:pic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D5E8209-A68F-4247-A702-870B3DEDB89F}"/>
              </a:ext>
            </a:extLst>
          </p:cNvPr>
          <p:cNvSpPr txBox="1">
            <a:spLocks/>
          </p:cNvSpPr>
          <p:nvPr userDrawn="1"/>
        </p:nvSpPr>
        <p:spPr>
          <a:xfrm>
            <a:off x="11128784" y="6035689"/>
            <a:ext cx="6264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600" b="1" kern="1200">
                <a:solidFill>
                  <a:schemeClr val="tx1">
                    <a:tint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48F63A3B-78C7-47BE-AE5E-E10140E04643}" type="slidenum">
              <a:rPr lang="en-US" sz="2400" smtClean="0">
                <a:solidFill>
                  <a:srgbClr val="897968"/>
                </a:solidFill>
              </a:rPr>
              <a:pPr algn="ctr"/>
              <a:t>‹#›</a:t>
            </a:fld>
            <a:endParaRPr lang="en-US" sz="2400" dirty="0">
              <a:solidFill>
                <a:srgbClr val="897968"/>
              </a:solidFill>
            </a:endParaRPr>
          </a:p>
        </p:txBody>
      </p:sp>
      <p:cxnSp>
        <p:nvCxnSpPr>
          <p:cNvPr id="11" name="直線接點 10">
            <a:extLst>
              <a:ext uri="{FF2B5EF4-FFF2-40B4-BE49-F238E27FC236}">
                <a16:creationId xmlns:a16="http://schemas.microsoft.com/office/drawing/2014/main" id="{8A10D8F0-9928-4752-9090-C305FFE8DCEA}"/>
              </a:ext>
            </a:extLst>
          </p:cNvPr>
          <p:cNvCxnSpPr/>
          <p:nvPr userDrawn="1"/>
        </p:nvCxnSpPr>
        <p:spPr>
          <a:xfrm>
            <a:off x="11227552" y="6416763"/>
            <a:ext cx="457200" cy="0"/>
          </a:xfrm>
          <a:prstGeom prst="line">
            <a:avLst/>
          </a:prstGeom>
          <a:ln w="28575">
            <a:solidFill>
              <a:srgbClr val="8878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7467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F4EA6F89-DCD2-4F93-B04C-27D6D423AA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" y="0"/>
            <a:ext cx="12189630" cy="6858000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83F2E5D-9879-48F7-88B7-B093CE5CCA34}"/>
              </a:ext>
            </a:extLst>
          </p:cNvPr>
          <p:cNvSpPr txBox="1">
            <a:spLocks/>
          </p:cNvSpPr>
          <p:nvPr userDrawn="1"/>
        </p:nvSpPr>
        <p:spPr>
          <a:xfrm>
            <a:off x="11128784" y="6035689"/>
            <a:ext cx="6264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600" b="1" kern="1200">
                <a:solidFill>
                  <a:schemeClr val="tx1">
                    <a:tint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48F63A3B-78C7-47BE-AE5E-E10140E04643}" type="slidenum">
              <a:rPr lang="en-US" sz="2400" smtClean="0">
                <a:solidFill>
                  <a:srgbClr val="897968"/>
                </a:solidFill>
              </a:rPr>
              <a:pPr algn="ctr"/>
              <a:t>‹#›</a:t>
            </a:fld>
            <a:endParaRPr lang="en-US" sz="2400" dirty="0">
              <a:solidFill>
                <a:srgbClr val="897968"/>
              </a:solidFill>
            </a:endParaRPr>
          </a:p>
        </p:txBody>
      </p:sp>
      <p:cxnSp>
        <p:nvCxnSpPr>
          <p:cNvPr id="8" name="直線接點 7">
            <a:extLst>
              <a:ext uri="{FF2B5EF4-FFF2-40B4-BE49-F238E27FC236}">
                <a16:creationId xmlns:a16="http://schemas.microsoft.com/office/drawing/2014/main" id="{7D589D73-B4FA-4DED-8F78-7BCAA2490973}"/>
              </a:ext>
            </a:extLst>
          </p:cNvPr>
          <p:cNvCxnSpPr/>
          <p:nvPr userDrawn="1"/>
        </p:nvCxnSpPr>
        <p:spPr>
          <a:xfrm>
            <a:off x="11227552" y="6416763"/>
            <a:ext cx="457200" cy="0"/>
          </a:xfrm>
          <a:prstGeom prst="line">
            <a:avLst/>
          </a:prstGeom>
          <a:ln w="28575">
            <a:solidFill>
              <a:srgbClr val="8878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93860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9C799E4E-4B26-4230-B62E-34BA9F9416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4142" y="332758"/>
            <a:ext cx="1138549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/>
              <a:t>按一下以編輯母片標題樣式</a:t>
            </a:r>
            <a:endParaRPr lang="en-US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2B70998B-9F1F-4147-9F9D-34C9311353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64142" y="1793257"/>
            <a:ext cx="1138549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  <a:endParaRPr lang="en-US" dirty="0"/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D2391BA3-2FD4-47E7-B087-3E0C235F7F2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64142" y="627953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BDB25B8F-A274-46B4-9DED-B840DAC300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764442" y="627953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0550DE8B-1895-4E61-A51F-E183CDBD2E02}"/>
              </a:ext>
            </a:extLst>
          </p:cNvPr>
          <p:cNvSpPr txBox="1">
            <a:spLocks/>
          </p:cNvSpPr>
          <p:nvPr userDrawn="1"/>
        </p:nvSpPr>
        <p:spPr>
          <a:xfrm>
            <a:off x="11128784" y="6035689"/>
            <a:ext cx="6264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600" b="1" kern="1200">
                <a:solidFill>
                  <a:schemeClr val="tx1">
                    <a:tint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48F63A3B-78C7-47BE-AE5E-E10140E04643}" type="slidenum">
              <a:rPr lang="en-US" sz="2400" smtClean="0">
                <a:solidFill>
                  <a:srgbClr val="897968"/>
                </a:solidFill>
              </a:rPr>
              <a:pPr algn="ctr"/>
              <a:t>‹#›</a:t>
            </a:fld>
            <a:endParaRPr lang="en-US" sz="2400" dirty="0">
              <a:solidFill>
                <a:srgbClr val="897968"/>
              </a:solidFill>
            </a:endParaRPr>
          </a:p>
        </p:txBody>
      </p:sp>
      <p:cxnSp>
        <p:nvCxnSpPr>
          <p:cNvPr id="15" name="直線接點 14">
            <a:extLst>
              <a:ext uri="{FF2B5EF4-FFF2-40B4-BE49-F238E27FC236}">
                <a16:creationId xmlns:a16="http://schemas.microsoft.com/office/drawing/2014/main" id="{AC862EF6-ED78-4DC9-929C-D5785F5A0A88}"/>
              </a:ext>
            </a:extLst>
          </p:cNvPr>
          <p:cNvCxnSpPr/>
          <p:nvPr userDrawn="1"/>
        </p:nvCxnSpPr>
        <p:spPr>
          <a:xfrm>
            <a:off x="11227552" y="6416763"/>
            <a:ext cx="457200" cy="0"/>
          </a:xfrm>
          <a:prstGeom prst="line">
            <a:avLst/>
          </a:prstGeom>
          <a:ln w="28575">
            <a:solidFill>
              <a:srgbClr val="8878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4903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8" r:id="rId2"/>
    <p:sldLayoutId id="2147483650" r:id="rId3"/>
    <p:sldLayoutId id="2147483654" r:id="rId4"/>
    <p:sldLayoutId id="2147483655" r:id="rId5"/>
    <p:sldLayoutId id="2147483657" r:id="rId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ECA58AB-0DD9-4BF2-887F-2826C38BBD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40177" y="2486197"/>
            <a:ext cx="6338577" cy="1381715"/>
          </a:xfrm>
        </p:spPr>
        <p:txBody>
          <a:bodyPr>
            <a:normAutofit/>
          </a:bodyPr>
          <a:lstStyle/>
          <a:p>
            <a:r>
              <a:rPr lang="zh-TW" altLang="en-US" sz="7200" dirty="0">
                <a:solidFill>
                  <a:srgbClr val="897968"/>
                </a:solidFill>
              </a:rPr>
              <a:t>專案題目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34F01DF8-4753-49DD-8AA5-E52297D2FF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40177" y="4603505"/>
            <a:ext cx="6338581" cy="663681"/>
          </a:xfrm>
        </p:spPr>
        <p:txBody>
          <a:bodyPr anchor="ctr">
            <a:normAutofit fontScale="62500" lnSpcReduction="20000"/>
          </a:bodyPr>
          <a:lstStyle/>
          <a:p>
            <a:r>
              <a:rPr lang="zh-TW" altLang="en-US" sz="4000" b="1" dirty="0">
                <a:solidFill>
                  <a:srgbClr val="897968"/>
                </a:solidFill>
              </a:rPr>
              <a:t>專案類型：先導型、研究型、模場型（擇一）</a:t>
            </a:r>
          </a:p>
        </p:txBody>
      </p:sp>
      <p:sp>
        <p:nvSpPr>
          <p:cNvPr id="9" name="副標題 4">
            <a:extLst>
              <a:ext uri="{FF2B5EF4-FFF2-40B4-BE49-F238E27FC236}">
                <a16:creationId xmlns:a16="http://schemas.microsoft.com/office/drawing/2014/main" id="{1C88BEC2-506B-4FEF-9CDF-07A9050DDB12}"/>
              </a:ext>
            </a:extLst>
          </p:cNvPr>
          <p:cNvSpPr txBox="1">
            <a:spLocks/>
          </p:cNvSpPr>
          <p:nvPr/>
        </p:nvSpPr>
        <p:spPr>
          <a:xfrm>
            <a:off x="2025110" y="805655"/>
            <a:ext cx="7905273" cy="1252537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47500" lnSpcReduction="20000"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7200" b="1">
                <a:solidFill>
                  <a:srgbClr val="897968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TW" dirty="0"/>
              <a:t>112</a:t>
            </a:r>
            <a:r>
              <a:rPr lang="zh-TW" altLang="en-US" dirty="0"/>
              <a:t>年度土壤及地下水污染整治基金</a:t>
            </a:r>
            <a:br>
              <a:rPr lang="zh-TW" altLang="en-US" dirty="0"/>
            </a:br>
            <a:r>
              <a:rPr lang="zh-TW" altLang="en-US" dirty="0"/>
              <a:t>補助研究與模場試驗專案</a:t>
            </a:r>
          </a:p>
        </p:txBody>
      </p:sp>
      <p:sp>
        <p:nvSpPr>
          <p:cNvPr id="13" name="副標題 4">
            <a:extLst>
              <a:ext uri="{FF2B5EF4-FFF2-40B4-BE49-F238E27FC236}">
                <a16:creationId xmlns:a16="http://schemas.microsoft.com/office/drawing/2014/main" id="{E1BC6E95-A46B-4D8A-AFB1-FDE70DE0F930}"/>
              </a:ext>
            </a:extLst>
          </p:cNvPr>
          <p:cNvSpPr txBox="1">
            <a:spLocks/>
          </p:cNvSpPr>
          <p:nvPr/>
        </p:nvSpPr>
        <p:spPr>
          <a:xfrm>
            <a:off x="3895344" y="5659311"/>
            <a:ext cx="7059168" cy="72072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55000" lnSpcReduction="20000"/>
          </a:bodyPr>
          <a:lstStyle>
            <a:defPPr>
              <a:defRPr lang="zh-TW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7200" b="1">
                <a:solidFill>
                  <a:srgbClr val="897968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defRPr>
            </a:lvl1pPr>
            <a:lvl2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pPr algn="r"/>
            <a:r>
              <a:rPr lang="zh-TW" altLang="en-US" dirty="0"/>
              <a:t>簡報者：</a:t>
            </a:r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28398726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字方塊 12">
            <a:extLst>
              <a:ext uri="{FF2B5EF4-FFF2-40B4-BE49-F238E27FC236}">
                <a16:creationId xmlns:a16="http://schemas.microsoft.com/office/drawing/2014/main" id="{0F209905-232F-449A-A424-627C2DA07448}"/>
              </a:ext>
            </a:extLst>
          </p:cNvPr>
          <p:cNvSpPr txBox="1"/>
          <p:nvPr/>
        </p:nvSpPr>
        <p:spPr>
          <a:xfrm>
            <a:off x="340077" y="409244"/>
            <a:ext cx="785294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4000" b="1" dirty="0">
                <a:solidFill>
                  <a:srgbClr val="88786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肆、執行進度及已獲之研究成果</a:t>
            </a:r>
            <a:endParaRPr lang="zh-TW" altLang="en-US" sz="4000" b="1" dirty="0">
              <a:solidFill>
                <a:srgbClr val="887868"/>
              </a:solidFill>
            </a:endParaRPr>
          </a:p>
        </p:txBody>
      </p:sp>
      <p:pic>
        <p:nvPicPr>
          <p:cNvPr id="3" name="圖形 2">
            <a:extLst>
              <a:ext uri="{FF2B5EF4-FFF2-40B4-BE49-F238E27FC236}">
                <a16:creationId xmlns:a16="http://schemas.microsoft.com/office/drawing/2014/main" id="{08E5755F-7F9D-47FF-85C8-6E85ABD59D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1271166"/>
            <a:ext cx="12192000" cy="143435"/>
          </a:xfrm>
          <a:prstGeom prst="rect">
            <a:avLst/>
          </a:prstGeom>
        </p:spPr>
      </p:pic>
      <p:sp>
        <p:nvSpPr>
          <p:cNvPr id="14" name="文字方塊 13">
            <a:extLst>
              <a:ext uri="{FF2B5EF4-FFF2-40B4-BE49-F238E27FC236}">
                <a16:creationId xmlns:a16="http://schemas.microsoft.com/office/drawing/2014/main" id="{1A04C1B7-4728-46F7-9AC0-818FE9249E55}"/>
              </a:ext>
            </a:extLst>
          </p:cNvPr>
          <p:cNvSpPr txBox="1"/>
          <p:nvPr/>
        </p:nvSpPr>
        <p:spPr>
          <a:xfrm>
            <a:off x="610190" y="2002625"/>
            <a:ext cx="8011258" cy="39600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38150" indent="-438150" defTabSz="457200" fontAlgn="auto">
              <a:spcBef>
                <a:spcPts val="1000"/>
              </a:spcBef>
              <a:spcAft>
                <a:spcPts val="0"/>
              </a:spcAft>
              <a:buClr>
                <a:srgbClr val="887868"/>
              </a:buClr>
              <a:buSzPct val="80000"/>
              <a:buFont typeface="Wingdings 3" charset="2"/>
              <a:buChar char=""/>
              <a:defRPr/>
            </a:pPr>
            <a:r>
              <a:rPr lang="zh-TW" altLang="en-US" sz="3200" dirty="0">
                <a:solidFill>
                  <a:srgbClr val="887868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itchFamily="18" charset="0"/>
              </a:rPr>
              <a:t>內容文字</a:t>
            </a:r>
            <a:endParaRPr lang="en-US" altLang="zh-TW" sz="3200" dirty="0">
              <a:solidFill>
                <a:srgbClr val="887868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Times New Roman" pitchFamily="18" charset="0"/>
            </a:endParaRPr>
          </a:p>
          <a:p>
            <a:pPr marL="438150" indent="-438150">
              <a:spcBef>
                <a:spcPts val="800"/>
              </a:spcBef>
              <a:spcAft>
                <a:spcPts val="800"/>
              </a:spcAft>
              <a:buFontTx/>
              <a:buAutoNum type="arabicPeriod"/>
            </a:pPr>
            <a:r>
              <a:rPr lang="zh-TW" altLang="en-US" sz="3200" dirty="0">
                <a:solidFill>
                  <a:srgbClr val="88786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內容文字</a:t>
            </a:r>
            <a:endParaRPr lang="en-US" altLang="zh-TW" sz="3200" dirty="0">
              <a:solidFill>
                <a:srgbClr val="887868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38150" indent="-438150">
              <a:spcBef>
                <a:spcPts val="800"/>
              </a:spcBef>
              <a:spcAft>
                <a:spcPts val="800"/>
              </a:spcAft>
              <a:buFontTx/>
              <a:buAutoNum type="arabicPeriod"/>
            </a:pPr>
            <a:endParaRPr lang="en-US" altLang="zh-TW" sz="3200" dirty="0">
              <a:solidFill>
                <a:srgbClr val="887868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38150" indent="-438150">
              <a:spcBef>
                <a:spcPts val="600"/>
              </a:spcBef>
              <a:spcAft>
                <a:spcPts val="600"/>
              </a:spcAft>
              <a:buFontTx/>
              <a:buAutoNum type="arabicPeriod"/>
            </a:pPr>
            <a:endParaRPr lang="en-US" altLang="zh-TW" sz="2800" dirty="0">
              <a:solidFill>
                <a:srgbClr val="887868"/>
              </a:solidFill>
              <a:latin typeface="Adobe 繁黑體 Std B" panose="020B0700000000000000" pitchFamily="34" charset="-120"/>
              <a:ea typeface="Adobe 繁黑體 Std B" panose="020B0700000000000000" pitchFamily="34" charset="-120"/>
            </a:endParaRPr>
          </a:p>
          <a:p>
            <a:pPr marL="360000" indent="-396000">
              <a:buAutoNum type="arabicPeriod"/>
            </a:pPr>
            <a:endParaRPr lang="en-US" altLang="zh-TW" sz="2800" dirty="0">
              <a:solidFill>
                <a:srgbClr val="887868"/>
              </a:solidFill>
              <a:latin typeface="Adobe 繁黑體 Std B" panose="020B0700000000000000" pitchFamily="34" charset="-120"/>
              <a:ea typeface="Adobe 繁黑體 Std B" panose="020B0700000000000000" pitchFamily="34" charset="-120"/>
            </a:endParaRPr>
          </a:p>
          <a:p>
            <a:pPr marL="360000" indent="-396000">
              <a:buAutoNum type="arabicPeriod"/>
            </a:pPr>
            <a:endParaRPr lang="en-US" altLang="zh-TW" sz="2800" dirty="0">
              <a:solidFill>
                <a:srgbClr val="887868"/>
              </a:solidFill>
              <a:latin typeface="Adobe 繁黑體 Std B" panose="020B0700000000000000" pitchFamily="34" charset="-120"/>
              <a:ea typeface="Adobe 繁黑體 Std B" panose="020B0700000000000000" pitchFamily="34" charset="-120"/>
            </a:endParaRPr>
          </a:p>
          <a:p>
            <a:pPr marL="360000" indent="-396000">
              <a:buAutoNum type="arabicPeriod"/>
            </a:pPr>
            <a:endParaRPr lang="en-US" altLang="zh-TW" sz="2800" dirty="0">
              <a:solidFill>
                <a:srgbClr val="887868"/>
              </a:solidFill>
              <a:latin typeface="Adobe 繁黑體 Std B" panose="020B0700000000000000" pitchFamily="34" charset="-120"/>
              <a:ea typeface="Adobe 繁黑體 Std B" panose="020B0700000000000000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0470286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字方塊 12">
            <a:extLst>
              <a:ext uri="{FF2B5EF4-FFF2-40B4-BE49-F238E27FC236}">
                <a16:creationId xmlns:a16="http://schemas.microsoft.com/office/drawing/2014/main" id="{AC988F8C-F730-4C30-9B10-A21116863483}"/>
              </a:ext>
            </a:extLst>
          </p:cNvPr>
          <p:cNvSpPr txBox="1"/>
          <p:nvPr/>
        </p:nvSpPr>
        <p:spPr>
          <a:xfrm>
            <a:off x="3425217" y="2944252"/>
            <a:ext cx="6184252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5700" b="1" dirty="0">
                <a:solidFill>
                  <a:srgbClr val="88786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經費編列</a:t>
            </a:r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996D5E47-06AE-4ECB-9413-BA742D7F7920}"/>
              </a:ext>
            </a:extLst>
          </p:cNvPr>
          <p:cNvSpPr txBox="1"/>
          <p:nvPr/>
        </p:nvSpPr>
        <p:spPr>
          <a:xfrm>
            <a:off x="442364" y="81001"/>
            <a:ext cx="276529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5000" b="1" i="1" dirty="0">
                <a:solidFill>
                  <a:srgbClr val="AECCB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伍</a:t>
            </a:r>
          </a:p>
        </p:txBody>
      </p:sp>
    </p:spTree>
    <p:extLst>
      <p:ext uri="{BB962C8B-B14F-4D97-AF65-F5344CB8AC3E}">
        <p14:creationId xmlns:p14="http://schemas.microsoft.com/office/powerpoint/2010/main" val="10232061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字方塊 12">
            <a:extLst>
              <a:ext uri="{FF2B5EF4-FFF2-40B4-BE49-F238E27FC236}">
                <a16:creationId xmlns:a16="http://schemas.microsoft.com/office/drawing/2014/main" id="{0F209905-232F-449A-A424-627C2DA07448}"/>
              </a:ext>
            </a:extLst>
          </p:cNvPr>
          <p:cNvSpPr txBox="1"/>
          <p:nvPr/>
        </p:nvSpPr>
        <p:spPr>
          <a:xfrm>
            <a:off x="340077" y="409244"/>
            <a:ext cx="408561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4000" b="1" dirty="0">
                <a:solidFill>
                  <a:srgbClr val="88786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伍、經費編列</a:t>
            </a:r>
            <a:endParaRPr lang="zh-TW" altLang="en-US" sz="4000" b="1" dirty="0">
              <a:solidFill>
                <a:srgbClr val="887868"/>
              </a:solidFill>
            </a:endParaRPr>
          </a:p>
        </p:txBody>
      </p:sp>
      <p:pic>
        <p:nvPicPr>
          <p:cNvPr id="3" name="圖形 2">
            <a:extLst>
              <a:ext uri="{FF2B5EF4-FFF2-40B4-BE49-F238E27FC236}">
                <a16:creationId xmlns:a16="http://schemas.microsoft.com/office/drawing/2014/main" id="{08E5755F-7F9D-47FF-85C8-6E85ABD59D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1271166"/>
            <a:ext cx="12192000" cy="143435"/>
          </a:xfrm>
          <a:prstGeom prst="rect">
            <a:avLst/>
          </a:prstGeom>
        </p:spPr>
      </p:pic>
      <p:sp>
        <p:nvSpPr>
          <p:cNvPr id="14" name="文字方塊 13">
            <a:extLst>
              <a:ext uri="{FF2B5EF4-FFF2-40B4-BE49-F238E27FC236}">
                <a16:creationId xmlns:a16="http://schemas.microsoft.com/office/drawing/2014/main" id="{1A04C1B7-4728-46F7-9AC0-818FE9249E55}"/>
              </a:ext>
            </a:extLst>
          </p:cNvPr>
          <p:cNvSpPr txBox="1"/>
          <p:nvPr/>
        </p:nvSpPr>
        <p:spPr>
          <a:xfrm>
            <a:off x="610190" y="2002625"/>
            <a:ext cx="8011258" cy="39600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38150" indent="-438150" defTabSz="457200" fontAlgn="auto">
              <a:spcBef>
                <a:spcPts val="1000"/>
              </a:spcBef>
              <a:spcAft>
                <a:spcPts val="0"/>
              </a:spcAft>
              <a:buClr>
                <a:srgbClr val="887868"/>
              </a:buClr>
              <a:buSzPct val="80000"/>
              <a:buFont typeface="Wingdings 3" charset="2"/>
              <a:buChar char=""/>
              <a:defRPr/>
            </a:pPr>
            <a:r>
              <a:rPr lang="zh-TW" altLang="en-US" sz="3200" dirty="0">
                <a:solidFill>
                  <a:srgbClr val="887868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itchFamily="18" charset="0"/>
              </a:rPr>
              <a:t>內容文字</a:t>
            </a:r>
            <a:endParaRPr lang="en-US" altLang="zh-TW" sz="3200" dirty="0">
              <a:solidFill>
                <a:srgbClr val="887868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Times New Roman" pitchFamily="18" charset="0"/>
            </a:endParaRPr>
          </a:p>
          <a:p>
            <a:pPr marL="438150" indent="-438150">
              <a:spcBef>
                <a:spcPts val="800"/>
              </a:spcBef>
              <a:spcAft>
                <a:spcPts val="800"/>
              </a:spcAft>
              <a:buFontTx/>
              <a:buAutoNum type="arabicPeriod"/>
            </a:pPr>
            <a:r>
              <a:rPr lang="zh-TW" altLang="en-US" sz="3200" dirty="0">
                <a:solidFill>
                  <a:srgbClr val="88786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內容文字</a:t>
            </a:r>
            <a:endParaRPr lang="en-US" altLang="zh-TW" sz="3200" dirty="0">
              <a:solidFill>
                <a:srgbClr val="887868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38150" indent="-438150">
              <a:spcBef>
                <a:spcPts val="800"/>
              </a:spcBef>
              <a:spcAft>
                <a:spcPts val="800"/>
              </a:spcAft>
              <a:buFontTx/>
              <a:buAutoNum type="arabicPeriod"/>
            </a:pPr>
            <a:endParaRPr lang="en-US" altLang="zh-TW" sz="3200" dirty="0">
              <a:solidFill>
                <a:srgbClr val="887868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38150" indent="-438150">
              <a:spcBef>
                <a:spcPts val="600"/>
              </a:spcBef>
              <a:spcAft>
                <a:spcPts val="600"/>
              </a:spcAft>
              <a:buFontTx/>
              <a:buAutoNum type="arabicPeriod"/>
            </a:pPr>
            <a:endParaRPr lang="en-US" altLang="zh-TW" sz="2800" dirty="0">
              <a:solidFill>
                <a:srgbClr val="887868"/>
              </a:solidFill>
              <a:latin typeface="Adobe 繁黑體 Std B" panose="020B0700000000000000" pitchFamily="34" charset="-120"/>
              <a:ea typeface="Adobe 繁黑體 Std B" panose="020B0700000000000000" pitchFamily="34" charset="-120"/>
            </a:endParaRPr>
          </a:p>
          <a:p>
            <a:pPr marL="360000" indent="-396000">
              <a:buAutoNum type="arabicPeriod"/>
            </a:pPr>
            <a:endParaRPr lang="en-US" altLang="zh-TW" sz="2800" dirty="0">
              <a:solidFill>
                <a:srgbClr val="887868"/>
              </a:solidFill>
              <a:latin typeface="Adobe 繁黑體 Std B" panose="020B0700000000000000" pitchFamily="34" charset="-120"/>
              <a:ea typeface="Adobe 繁黑體 Std B" panose="020B0700000000000000" pitchFamily="34" charset="-120"/>
            </a:endParaRPr>
          </a:p>
          <a:p>
            <a:pPr marL="360000" indent="-396000">
              <a:buAutoNum type="arabicPeriod"/>
            </a:pPr>
            <a:endParaRPr lang="en-US" altLang="zh-TW" sz="2800" dirty="0">
              <a:solidFill>
                <a:srgbClr val="887868"/>
              </a:solidFill>
              <a:latin typeface="Adobe 繁黑體 Std B" panose="020B0700000000000000" pitchFamily="34" charset="-120"/>
              <a:ea typeface="Adobe 繁黑體 Std B" panose="020B0700000000000000" pitchFamily="34" charset="-120"/>
            </a:endParaRPr>
          </a:p>
          <a:p>
            <a:pPr marL="360000" indent="-396000">
              <a:buAutoNum type="arabicPeriod"/>
            </a:pPr>
            <a:endParaRPr lang="en-US" altLang="zh-TW" sz="2800" dirty="0">
              <a:solidFill>
                <a:srgbClr val="887868"/>
              </a:solidFill>
              <a:latin typeface="Adobe 繁黑體 Std B" panose="020B0700000000000000" pitchFamily="34" charset="-120"/>
              <a:ea typeface="Adobe 繁黑體 Std B" panose="020B0700000000000000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2884192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形 6">
            <a:extLst>
              <a:ext uri="{FF2B5EF4-FFF2-40B4-BE49-F238E27FC236}">
                <a16:creationId xmlns:a16="http://schemas.microsoft.com/office/drawing/2014/main" id="{276AAF01-228D-4218-BFF6-66642A946A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301490" y="-395816"/>
            <a:ext cx="5964463" cy="595763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7054020A-DE55-4ED1-9509-52E3FDC6AC47}"/>
              </a:ext>
            </a:extLst>
          </p:cNvPr>
          <p:cNvSpPr txBox="1">
            <a:spLocks/>
          </p:cNvSpPr>
          <p:nvPr/>
        </p:nvSpPr>
        <p:spPr>
          <a:xfrm>
            <a:off x="4156115" y="1153786"/>
            <a:ext cx="3872296" cy="17709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altLang="zh-TW" sz="5400" b="1" dirty="0">
                <a:solidFill>
                  <a:srgbClr val="79AB8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Thank you</a:t>
            </a: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833C70F4-8D2A-47E9-A32E-277832A48471}"/>
              </a:ext>
            </a:extLst>
          </p:cNvPr>
          <p:cNvSpPr txBox="1"/>
          <p:nvPr/>
        </p:nvSpPr>
        <p:spPr>
          <a:xfrm>
            <a:off x="2779568" y="2509283"/>
            <a:ext cx="662539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zh-TW" altLang="en-US" sz="4600" b="1" dirty="0">
                <a:solidFill>
                  <a:srgbClr val="88786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敬請指教</a:t>
            </a:r>
          </a:p>
        </p:txBody>
      </p:sp>
      <p:pic>
        <p:nvPicPr>
          <p:cNvPr id="12" name="圖片 11">
            <a:extLst>
              <a:ext uri="{FF2B5EF4-FFF2-40B4-BE49-F238E27FC236}">
                <a16:creationId xmlns:a16="http://schemas.microsoft.com/office/drawing/2014/main" id="{309395B7-69C3-43F5-836A-838DD099F5B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44457">
            <a:off x="8130320" y="4139267"/>
            <a:ext cx="2064010" cy="2582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2944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形 4">
            <a:extLst>
              <a:ext uri="{FF2B5EF4-FFF2-40B4-BE49-F238E27FC236}">
                <a16:creationId xmlns:a16="http://schemas.microsoft.com/office/drawing/2014/main" id="{C4A8500F-8D74-42C5-B779-7A53196EB5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11583" y="700779"/>
            <a:ext cx="5132223" cy="3887659"/>
          </a:xfrm>
          <a:prstGeom prst="rect">
            <a:avLst/>
          </a:prstGeom>
        </p:spPr>
      </p:pic>
      <p:sp>
        <p:nvSpPr>
          <p:cNvPr id="27" name="文字方塊 26">
            <a:extLst>
              <a:ext uri="{FF2B5EF4-FFF2-40B4-BE49-F238E27FC236}">
                <a16:creationId xmlns:a16="http://schemas.microsoft.com/office/drawing/2014/main" id="{8306F92E-6CCE-41CC-9E85-198CBD4979E8}"/>
              </a:ext>
            </a:extLst>
          </p:cNvPr>
          <p:cNvSpPr txBox="1"/>
          <p:nvPr/>
        </p:nvSpPr>
        <p:spPr>
          <a:xfrm>
            <a:off x="1838395" y="2279794"/>
            <a:ext cx="275169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4500" b="1" dirty="0">
                <a:solidFill>
                  <a:srgbClr val="89796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簡報大綱</a:t>
            </a:r>
          </a:p>
        </p:txBody>
      </p:sp>
      <p:grpSp>
        <p:nvGrpSpPr>
          <p:cNvPr id="28" name="群組 27">
            <a:extLst>
              <a:ext uri="{FF2B5EF4-FFF2-40B4-BE49-F238E27FC236}">
                <a16:creationId xmlns:a16="http://schemas.microsoft.com/office/drawing/2014/main" id="{35EF6661-FAB8-4916-9DEE-0E42561A84A0}"/>
              </a:ext>
            </a:extLst>
          </p:cNvPr>
          <p:cNvGrpSpPr/>
          <p:nvPr/>
        </p:nvGrpSpPr>
        <p:grpSpPr>
          <a:xfrm>
            <a:off x="5470310" y="676513"/>
            <a:ext cx="5209187" cy="808338"/>
            <a:chOff x="4254788" y="1272564"/>
            <a:chExt cx="2671257" cy="414514"/>
          </a:xfrm>
        </p:grpSpPr>
        <p:sp>
          <p:nvSpPr>
            <p:cNvPr id="29" name="文字方塊 28">
              <a:extLst>
                <a:ext uri="{FF2B5EF4-FFF2-40B4-BE49-F238E27FC236}">
                  <a16:creationId xmlns:a16="http://schemas.microsoft.com/office/drawing/2014/main" id="{101539C4-2848-4918-B295-A8777BB5071C}"/>
                </a:ext>
              </a:extLst>
            </p:cNvPr>
            <p:cNvSpPr txBox="1"/>
            <p:nvPr/>
          </p:nvSpPr>
          <p:spPr>
            <a:xfrm>
              <a:off x="4861261" y="1343197"/>
              <a:ext cx="2064784" cy="299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3200" b="1" dirty="0">
                  <a:solidFill>
                    <a:srgbClr val="887868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研究構想</a:t>
              </a:r>
            </a:p>
          </p:txBody>
        </p:sp>
        <p:grpSp>
          <p:nvGrpSpPr>
            <p:cNvPr id="39" name="群組 38">
              <a:extLst>
                <a:ext uri="{FF2B5EF4-FFF2-40B4-BE49-F238E27FC236}">
                  <a16:creationId xmlns:a16="http://schemas.microsoft.com/office/drawing/2014/main" id="{C3AC5221-A7EA-4251-9638-598A1C788560}"/>
                </a:ext>
              </a:extLst>
            </p:cNvPr>
            <p:cNvGrpSpPr/>
            <p:nvPr/>
          </p:nvGrpSpPr>
          <p:grpSpPr>
            <a:xfrm>
              <a:off x="4254788" y="1272564"/>
              <a:ext cx="646917" cy="414514"/>
              <a:chOff x="6604038" y="751656"/>
              <a:chExt cx="862556" cy="552685"/>
            </a:xfrm>
          </p:grpSpPr>
          <p:sp>
            <p:nvSpPr>
              <p:cNvPr id="40" name="文字方塊 39">
                <a:extLst>
                  <a:ext uri="{FF2B5EF4-FFF2-40B4-BE49-F238E27FC236}">
                    <a16:creationId xmlns:a16="http://schemas.microsoft.com/office/drawing/2014/main" id="{05301E16-A896-49A5-BCE7-8E7D14A0CDDF}"/>
                  </a:ext>
                </a:extLst>
              </p:cNvPr>
              <p:cNvSpPr txBox="1"/>
              <p:nvPr/>
            </p:nvSpPr>
            <p:spPr>
              <a:xfrm>
                <a:off x="6604038" y="820246"/>
                <a:ext cx="862556" cy="3998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TW" altLang="en-US" sz="3200" b="1" dirty="0">
                    <a:solidFill>
                      <a:srgbClr val="897968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壹</a:t>
                </a:r>
                <a:endParaRPr lang="zh-TW" altLang="en-US" sz="2400" b="1" dirty="0">
                  <a:solidFill>
                    <a:srgbClr val="897968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  <p:sp>
            <p:nvSpPr>
              <p:cNvPr id="41" name="橢圓 40">
                <a:extLst>
                  <a:ext uri="{FF2B5EF4-FFF2-40B4-BE49-F238E27FC236}">
                    <a16:creationId xmlns:a16="http://schemas.microsoft.com/office/drawing/2014/main" id="{5AFB53CB-87B8-4C39-8B5A-C4714E894E17}"/>
                  </a:ext>
                </a:extLst>
              </p:cNvPr>
              <p:cNvSpPr/>
              <p:nvPr/>
            </p:nvSpPr>
            <p:spPr>
              <a:xfrm>
                <a:off x="6759339" y="751656"/>
                <a:ext cx="578150" cy="552685"/>
              </a:xfrm>
              <a:prstGeom prst="ellipse">
                <a:avLst/>
              </a:prstGeom>
              <a:noFill/>
              <a:ln w="28575">
                <a:solidFill>
                  <a:srgbClr val="89796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 sz="2400"/>
              </a:p>
            </p:txBody>
          </p:sp>
        </p:grpSp>
      </p:grpSp>
      <p:grpSp>
        <p:nvGrpSpPr>
          <p:cNvPr id="62" name="群組 61">
            <a:extLst>
              <a:ext uri="{FF2B5EF4-FFF2-40B4-BE49-F238E27FC236}">
                <a16:creationId xmlns:a16="http://schemas.microsoft.com/office/drawing/2014/main" id="{F10E4DA0-1E0F-4AD8-990A-AF6E2D350637}"/>
              </a:ext>
            </a:extLst>
          </p:cNvPr>
          <p:cNvGrpSpPr/>
          <p:nvPr/>
        </p:nvGrpSpPr>
        <p:grpSpPr>
          <a:xfrm>
            <a:off x="5470310" y="1809122"/>
            <a:ext cx="5209187" cy="808338"/>
            <a:chOff x="4254788" y="1272564"/>
            <a:chExt cx="2671257" cy="414514"/>
          </a:xfrm>
        </p:grpSpPr>
        <p:sp>
          <p:nvSpPr>
            <p:cNvPr id="63" name="文字方塊 62">
              <a:extLst>
                <a:ext uri="{FF2B5EF4-FFF2-40B4-BE49-F238E27FC236}">
                  <a16:creationId xmlns:a16="http://schemas.microsoft.com/office/drawing/2014/main" id="{D8AC659A-7404-4FFB-B782-DC36BA7E73C7}"/>
                </a:ext>
              </a:extLst>
            </p:cNvPr>
            <p:cNvSpPr txBox="1"/>
            <p:nvPr/>
          </p:nvSpPr>
          <p:spPr>
            <a:xfrm>
              <a:off x="4861261" y="1343197"/>
              <a:ext cx="2064784" cy="299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3200" b="1" dirty="0">
                  <a:solidFill>
                    <a:srgbClr val="887868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研究方法</a:t>
              </a:r>
            </a:p>
          </p:txBody>
        </p:sp>
        <p:grpSp>
          <p:nvGrpSpPr>
            <p:cNvPr id="64" name="群組 63">
              <a:extLst>
                <a:ext uri="{FF2B5EF4-FFF2-40B4-BE49-F238E27FC236}">
                  <a16:creationId xmlns:a16="http://schemas.microsoft.com/office/drawing/2014/main" id="{004799C3-2248-477D-B1D1-AE454C7D9172}"/>
                </a:ext>
              </a:extLst>
            </p:cNvPr>
            <p:cNvGrpSpPr/>
            <p:nvPr/>
          </p:nvGrpSpPr>
          <p:grpSpPr>
            <a:xfrm>
              <a:off x="4254788" y="1272564"/>
              <a:ext cx="646917" cy="414514"/>
              <a:chOff x="6604038" y="751656"/>
              <a:chExt cx="862556" cy="552685"/>
            </a:xfrm>
          </p:grpSpPr>
          <p:sp>
            <p:nvSpPr>
              <p:cNvPr id="65" name="文字方塊 64">
                <a:extLst>
                  <a:ext uri="{FF2B5EF4-FFF2-40B4-BE49-F238E27FC236}">
                    <a16:creationId xmlns:a16="http://schemas.microsoft.com/office/drawing/2014/main" id="{422DB543-D9D1-4E52-AC01-760524C32D24}"/>
                  </a:ext>
                </a:extLst>
              </p:cNvPr>
              <p:cNvSpPr txBox="1"/>
              <p:nvPr/>
            </p:nvSpPr>
            <p:spPr>
              <a:xfrm>
                <a:off x="6604038" y="820246"/>
                <a:ext cx="862556" cy="3998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TW" altLang="en-US" sz="3200" b="1" dirty="0">
                    <a:solidFill>
                      <a:srgbClr val="897968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貳</a:t>
                </a:r>
                <a:endParaRPr lang="zh-TW" altLang="en-US" sz="2400" b="1" dirty="0">
                  <a:solidFill>
                    <a:srgbClr val="897968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  <p:sp>
            <p:nvSpPr>
              <p:cNvPr id="66" name="橢圓 65">
                <a:extLst>
                  <a:ext uri="{FF2B5EF4-FFF2-40B4-BE49-F238E27FC236}">
                    <a16:creationId xmlns:a16="http://schemas.microsoft.com/office/drawing/2014/main" id="{25E18BC1-BC90-440F-9120-F83A2295F65F}"/>
                  </a:ext>
                </a:extLst>
              </p:cNvPr>
              <p:cNvSpPr/>
              <p:nvPr/>
            </p:nvSpPr>
            <p:spPr>
              <a:xfrm>
                <a:off x="6759339" y="751656"/>
                <a:ext cx="578150" cy="552685"/>
              </a:xfrm>
              <a:prstGeom prst="ellipse">
                <a:avLst/>
              </a:prstGeom>
              <a:noFill/>
              <a:ln w="28575">
                <a:solidFill>
                  <a:srgbClr val="89796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 sz="2400"/>
              </a:p>
            </p:txBody>
          </p:sp>
        </p:grpSp>
      </p:grpSp>
      <p:grpSp>
        <p:nvGrpSpPr>
          <p:cNvPr id="67" name="群組 66">
            <a:extLst>
              <a:ext uri="{FF2B5EF4-FFF2-40B4-BE49-F238E27FC236}">
                <a16:creationId xmlns:a16="http://schemas.microsoft.com/office/drawing/2014/main" id="{CDA1F7DF-04A6-4F6C-AABA-3A6C5D556FC8}"/>
              </a:ext>
            </a:extLst>
          </p:cNvPr>
          <p:cNvGrpSpPr/>
          <p:nvPr/>
        </p:nvGrpSpPr>
        <p:grpSpPr>
          <a:xfrm>
            <a:off x="5470310" y="2941731"/>
            <a:ext cx="5209187" cy="808338"/>
            <a:chOff x="4254788" y="1272564"/>
            <a:chExt cx="2671257" cy="414514"/>
          </a:xfrm>
        </p:grpSpPr>
        <p:sp>
          <p:nvSpPr>
            <p:cNvPr id="68" name="文字方塊 67">
              <a:extLst>
                <a:ext uri="{FF2B5EF4-FFF2-40B4-BE49-F238E27FC236}">
                  <a16:creationId xmlns:a16="http://schemas.microsoft.com/office/drawing/2014/main" id="{3F2EC1D6-F929-4892-80C3-F69F117865C3}"/>
                </a:ext>
              </a:extLst>
            </p:cNvPr>
            <p:cNvSpPr txBox="1"/>
            <p:nvPr/>
          </p:nvSpPr>
          <p:spPr>
            <a:xfrm>
              <a:off x="4861261" y="1343197"/>
              <a:ext cx="2064784" cy="299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3200" b="1" dirty="0">
                  <a:solidFill>
                    <a:srgbClr val="887868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預期目標及可能結果</a:t>
              </a:r>
            </a:p>
          </p:txBody>
        </p:sp>
        <p:grpSp>
          <p:nvGrpSpPr>
            <p:cNvPr id="69" name="群組 68">
              <a:extLst>
                <a:ext uri="{FF2B5EF4-FFF2-40B4-BE49-F238E27FC236}">
                  <a16:creationId xmlns:a16="http://schemas.microsoft.com/office/drawing/2014/main" id="{937C921A-84CD-4ED8-921D-84133FEE0C99}"/>
                </a:ext>
              </a:extLst>
            </p:cNvPr>
            <p:cNvGrpSpPr/>
            <p:nvPr/>
          </p:nvGrpSpPr>
          <p:grpSpPr>
            <a:xfrm>
              <a:off x="4254788" y="1272564"/>
              <a:ext cx="646917" cy="414514"/>
              <a:chOff x="6604038" y="751656"/>
              <a:chExt cx="862556" cy="552685"/>
            </a:xfrm>
          </p:grpSpPr>
          <p:sp>
            <p:nvSpPr>
              <p:cNvPr id="70" name="文字方塊 69">
                <a:extLst>
                  <a:ext uri="{FF2B5EF4-FFF2-40B4-BE49-F238E27FC236}">
                    <a16:creationId xmlns:a16="http://schemas.microsoft.com/office/drawing/2014/main" id="{F1FE732E-154F-4720-BED1-C01D09C8446A}"/>
                  </a:ext>
                </a:extLst>
              </p:cNvPr>
              <p:cNvSpPr txBox="1"/>
              <p:nvPr/>
            </p:nvSpPr>
            <p:spPr>
              <a:xfrm>
                <a:off x="6604038" y="820246"/>
                <a:ext cx="862556" cy="3998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TW" altLang="en-US" sz="3200" b="1" dirty="0">
                    <a:solidFill>
                      <a:srgbClr val="897968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參</a:t>
                </a:r>
                <a:endParaRPr lang="zh-TW" altLang="en-US" sz="2400" b="1" dirty="0">
                  <a:solidFill>
                    <a:srgbClr val="897968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  <p:sp>
            <p:nvSpPr>
              <p:cNvPr id="71" name="橢圓 70">
                <a:extLst>
                  <a:ext uri="{FF2B5EF4-FFF2-40B4-BE49-F238E27FC236}">
                    <a16:creationId xmlns:a16="http://schemas.microsoft.com/office/drawing/2014/main" id="{CDFE6234-9062-49AE-8AB9-B9F6C6509C58}"/>
                  </a:ext>
                </a:extLst>
              </p:cNvPr>
              <p:cNvSpPr/>
              <p:nvPr/>
            </p:nvSpPr>
            <p:spPr>
              <a:xfrm>
                <a:off x="6759339" y="751656"/>
                <a:ext cx="578150" cy="552685"/>
              </a:xfrm>
              <a:prstGeom prst="ellipse">
                <a:avLst/>
              </a:prstGeom>
              <a:noFill/>
              <a:ln w="28575">
                <a:solidFill>
                  <a:srgbClr val="89796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 sz="2400"/>
              </a:p>
            </p:txBody>
          </p:sp>
        </p:grpSp>
      </p:grpSp>
      <p:grpSp>
        <p:nvGrpSpPr>
          <p:cNvPr id="72" name="群組 71">
            <a:extLst>
              <a:ext uri="{FF2B5EF4-FFF2-40B4-BE49-F238E27FC236}">
                <a16:creationId xmlns:a16="http://schemas.microsoft.com/office/drawing/2014/main" id="{35E98B51-F5D4-4B52-B3EB-2C898E3F2584}"/>
              </a:ext>
            </a:extLst>
          </p:cNvPr>
          <p:cNvGrpSpPr/>
          <p:nvPr/>
        </p:nvGrpSpPr>
        <p:grpSpPr>
          <a:xfrm>
            <a:off x="5470310" y="4078378"/>
            <a:ext cx="6353493" cy="808338"/>
            <a:chOff x="4254788" y="1272564"/>
            <a:chExt cx="3258054" cy="414514"/>
          </a:xfrm>
        </p:grpSpPr>
        <p:sp>
          <p:nvSpPr>
            <p:cNvPr id="73" name="文字方塊 72">
              <a:extLst>
                <a:ext uri="{FF2B5EF4-FFF2-40B4-BE49-F238E27FC236}">
                  <a16:creationId xmlns:a16="http://schemas.microsoft.com/office/drawing/2014/main" id="{D5C02E9E-160D-4B71-9AAC-EFE20306A9C5}"/>
                </a:ext>
              </a:extLst>
            </p:cNvPr>
            <p:cNvSpPr txBox="1"/>
            <p:nvPr/>
          </p:nvSpPr>
          <p:spPr>
            <a:xfrm>
              <a:off x="4861261" y="1343197"/>
              <a:ext cx="2651581" cy="299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3200" b="1" dirty="0">
                  <a:solidFill>
                    <a:srgbClr val="887868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執行進度及已獲知研究成果</a:t>
              </a:r>
            </a:p>
          </p:txBody>
        </p:sp>
        <p:grpSp>
          <p:nvGrpSpPr>
            <p:cNvPr id="74" name="群組 73">
              <a:extLst>
                <a:ext uri="{FF2B5EF4-FFF2-40B4-BE49-F238E27FC236}">
                  <a16:creationId xmlns:a16="http://schemas.microsoft.com/office/drawing/2014/main" id="{825C81E2-2DFD-40D9-B224-E8CD61392737}"/>
                </a:ext>
              </a:extLst>
            </p:cNvPr>
            <p:cNvGrpSpPr/>
            <p:nvPr/>
          </p:nvGrpSpPr>
          <p:grpSpPr>
            <a:xfrm>
              <a:off x="4254788" y="1272564"/>
              <a:ext cx="646917" cy="414514"/>
              <a:chOff x="6604038" y="751656"/>
              <a:chExt cx="862556" cy="552685"/>
            </a:xfrm>
          </p:grpSpPr>
          <p:sp>
            <p:nvSpPr>
              <p:cNvPr id="75" name="文字方塊 74">
                <a:extLst>
                  <a:ext uri="{FF2B5EF4-FFF2-40B4-BE49-F238E27FC236}">
                    <a16:creationId xmlns:a16="http://schemas.microsoft.com/office/drawing/2014/main" id="{AD8B5883-0CBB-4E55-B089-EC8BE799F5D1}"/>
                  </a:ext>
                </a:extLst>
              </p:cNvPr>
              <p:cNvSpPr txBox="1"/>
              <p:nvPr/>
            </p:nvSpPr>
            <p:spPr>
              <a:xfrm>
                <a:off x="6604038" y="820246"/>
                <a:ext cx="862556" cy="3998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TW" altLang="en-US" sz="3200" b="1" dirty="0">
                    <a:solidFill>
                      <a:srgbClr val="897968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肆</a:t>
                </a:r>
                <a:endParaRPr lang="zh-TW" altLang="en-US" sz="2400" b="1" dirty="0">
                  <a:solidFill>
                    <a:srgbClr val="897968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  <p:sp>
            <p:nvSpPr>
              <p:cNvPr id="76" name="橢圓 75">
                <a:extLst>
                  <a:ext uri="{FF2B5EF4-FFF2-40B4-BE49-F238E27FC236}">
                    <a16:creationId xmlns:a16="http://schemas.microsoft.com/office/drawing/2014/main" id="{75B4A2B9-33AD-4ED0-BDA4-4E688CA1567B}"/>
                  </a:ext>
                </a:extLst>
              </p:cNvPr>
              <p:cNvSpPr/>
              <p:nvPr/>
            </p:nvSpPr>
            <p:spPr>
              <a:xfrm>
                <a:off x="6759339" y="751656"/>
                <a:ext cx="578150" cy="552685"/>
              </a:xfrm>
              <a:prstGeom prst="ellipse">
                <a:avLst/>
              </a:prstGeom>
              <a:noFill/>
              <a:ln w="28575">
                <a:solidFill>
                  <a:srgbClr val="89796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 sz="2400"/>
              </a:p>
            </p:txBody>
          </p:sp>
        </p:grpSp>
      </p:grpSp>
      <p:grpSp>
        <p:nvGrpSpPr>
          <p:cNvPr id="77" name="群組 76">
            <a:extLst>
              <a:ext uri="{FF2B5EF4-FFF2-40B4-BE49-F238E27FC236}">
                <a16:creationId xmlns:a16="http://schemas.microsoft.com/office/drawing/2014/main" id="{B973F83F-FEFD-4C51-8788-55DD106722BE}"/>
              </a:ext>
            </a:extLst>
          </p:cNvPr>
          <p:cNvGrpSpPr/>
          <p:nvPr/>
        </p:nvGrpSpPr>
        <p:grpSpPr>
          <a:xfrm>
            <a:off x="5470310" y="5215025"/>
            <a:ext cx="5209187" cy="808338"/>
            <a:chOff x="4254788" y="1272564"/>
            <a:chExt cx="2671257" cy="414514"/>
          </a:xfrm>
        </p:grpSpPr>
        <p:sp>
          <p:nvSpPr>
            <p:cNvPr id="78" name="文字方塊 77">
              <a:extLst>
                <a:ext uri="{FF2B5EF4-FFF2-40B4-BE49-F238E27FC236}">
                  <a16:creationId xmlns:a16="http://schemas.microsoft.com/office/drawing/2014/main" id="{5478CC17-590C-4945-93D0-022C8F993F6A}"/>
                </a:ext>
              </a:extLst>
            </p:cNvPr>
            <p:cNvSpPr txBox="1"/>
            <p:nvPr/>
          </p:nvSpPr>
          <p:spPr>
            <a:xfrm>
              <a:off x="4861261" y="1343197"/>
              <a:ext cx="2064784" cy="299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3200" b="1" dirty="0">
                  <a:solidFill>
                    <a:srgbClr val="887868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經費編列</a:t>
              </a:r>
            </a:p>
          </p:txBody>
        </p:sp>
        <p:grpSp>
          <p:nvGrpSpPr>
            <p:cNvPr id="79" name="群組 78">
              <a:extLst>
                <a:ext uri="{FF2B5EF4-FFF2-40B4-BE49-F238E27FC236}">
                  <a16:creationId xmlns:a16="http://schemas.microsoft.com/office/drawing/2014/main" id="{6EA69AF9-C90E-4872-B52D-422ED69AA186}"/>
                </a:ext>
              </a:extLst>
            </p:cNvPr>
            <p:cNvGrpSpPr/>
            <p:nvPr/>
          </p:nvGrpSpPr>
          <p:grpSpPr>
            <a:xfrm>
              <a:off x="4254788" y="1272564"/>
              <a:ext cx="646917" cy="414514"/>
              <a:chOff x="6604038" y="751656"/>
              <a:chExt cx="862556" cy="552685"/>
            </a:xfrm>
          </p:grpSpPr>
          <p:sp>
            <p:nvSpPr>
              <p:cNvPr id="80" name="文字方塊 79">
                <a:extLst>
                  <a:ext uri="{FF2B5EF4-FFF2-40B4-BE49-F238E27FC236}">
                    <a16:creationId xmlns:a16="http://schemas.microsoft.com/office/drawing/2014/main" id="{18661A37-D7A4-4ED3-B9A4-6B34CCED5A12}"/>
                  </a:ext>
                </a:extLst>
              </p:cNvPr>
              <p:cNvSpPr txBox="1"/>
              <p:nvPr/>
            </p:nvSpPr>
            <p:spPr>
              <a:xfrm>
                <a:off x="6604038" y="820246"/>
                <a:ext cx="862556" cy="3998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TW" altLang="en-US" sz="3200" b="1" dirty="0">
                    <a:solidFill>
                      <a:srgbClr val="897968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伍</a:t>
                </a:r>
                <a:endParaRPr lang="zh-TW" altLang="en-US" sz="2400" b="1" dirty="0">
                  <a:solidFill>
                    <a:srgbClr val="897968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  <p:sp>
            <p:nvSpPr>
              <p:cNvPr id="81" name="橢圓 80">
                <a:extLst>
                  <a:ext uri="{FF2B5EF4-FFF2-40B4-BE49-F238E27FC236}">
                    <a16:creationId xmlns:a16="http://schemas.microsoft.com/office/drawing/2014/main" id="{90335E48-73EC-4BB3-8396-D6E2E2F5B28D}"/>
                  </a:ext>
                </a:extLst>
              </p:cNvPr>
              <p:cNvSpPr/>
              <p:nvPr/>
            </p:nvSpPr>
            <p:spPr>
              <a:xfrm>
                <a:off x="6759339" y="751656"/>
                <a:ext cx="578150" cy="552685"/>
              </a:xfrm>
              <a:prstGeom prst="ellipse">
                <a:avLst/>
              </a:prstGeom>
              <a:noFill/>
              <a:ln w="28575">
                <a:solidFill>
                  <a:srgbClr val="89796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 sz="24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44613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字方塊 12">
            <a:extLst>
              <a:ext uri="{FF2B5EF4-FFF2-40B4-BE49-F238E27FC236}">
                <a16:creationId xmlns:a16="http://schemas.microsoft.com/office/drawing/2014/main" id="{AC988F8C-F730-4C30-9B10-A21116863483}"/>
              </a:ext>
            </a:extLst>
          </p:cNvPr>
          <p:cNvSpPr txBox="1"/>
          <p:nvPr/>
        </p:nvSpPr>
        <p:spPr>
          <a:xfrm>
            <a:off x="3425217" y="2944252"/>
            <a:ext cx="6184252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5700" b="1" dirty="0">
                <a:solidFill>
                  <a:srgbClr val="88786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研究構想</a:t>
            </a:r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996D5E47-06AE-4ECB-9413-BA742D7F7920}"/>
              </a:ext>
            </a:extLst>
          </p:cNvPr>
          <p:cNvSpPr txBox="1"/>
          <p:nvPr/>
        </p:nvSpPr>
        <p:spPr>
          <a:xfrm>
            <a:off x="442364" y="81001"/>
            <a:ext cx="276529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5000" b="1" i="1" dirty="0">
                <a:solidFill>
                  <a:srgbClr val="AECCB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壹</a:t>
            </a:r>
          </a:p>
        </p:txBody>
      </p:sp>
    </p:spTree>
    <p:extLst>
      <p:ext uri="{BB962C8B-B14F-4D97-AF65-F5344CB8AC3E}">
        <p14:creationId xmlns:p14="http://schemas.microsoft.com/office/powerpoint/2010/main" val="26494599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字方塊 12">
            <a:extLst>
              <a:ext uri="{FF2B5EF4-FFF2-40B4-BE49-F238E27FC236}">
                <a16:creationId xmlns:a16="http://schemas.microsoft.com/office/drawing/2014/main" id="{0F209905-232F-449A-A424-627C2DA07448}"/>
              </a:ext>
            </a:extLst>
          </p:cNvPr>
          <p:cNvSpPr txBox="1"/>
          <p:nvPr/>
        </p:nvSpPr>
        <p:spPr>
          <a:xfrm>
            <a:off x="340077" y="409244"/>
            <a:ext cx="408561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4000" b="1" dirty="0">
                <a:solidFill>
                  <a:srgbClr val="88786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壹、研究構想</a:t>
            </a:r>
            <a:endParaRPr lang="zh-TW" altLang="en-US" sz="4000" b="1" dirty="0">
              <a:solidFill>
                <a:srgbClr val="887868"/>
              </a:solidFill>
            </a:endParaRPr>
          </a:p>
        </p:txBody>
      </p:sp>
      <p:pic>
        <p:nvPicPr>
          <p:cNvPr id="3" name="圖形 2">
            <a:extLst>
              <a:ext uri="{FF2B5EF4-FFF2-40B4-BE49-F238E27FC236}">
                <a16:creationId xmlns:a16="http://schemas.microsoft.com/office/drawing/2014/main" id="{08E5755F-7F9D-47FF-85C8-6E85ABD59D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1271166"/>
            <a:ext cx="12192000" cy="143435"/>
          </a:xfrm>
          <a:prstGeom prst="rect">
            <a:avLst/>
          </a:prstGeom>
        </p:spPr>
      </p:pic>
      <p:sp>
        <p:nvSpPr>
          <p:cNvPr id="14" name="文字方塊 13">
            <a:extLst>
              <a:ext uri="{FF2B5EF4-FFF2-40B4-BE49-F238E27FC236}">
                <a16:creationId xmlns:a16="http://schemas.microsoft.com/office/drawing/2014/main" id="{1A04C1B7-4728-46F7-9AC0-818FE9249E55}"/>
              </a:ext>
            </a:extLst>
          </p:cNvPr>
          <p:cNvSpPr txBox="1"/>
          <p:nvPr/>
        </p:nvSpPr>
        <p:spPr>
          <a:xfrm>
            <a:off x="610190" y="2002625"/>
            <a:ext cx="8011258" cy="39600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38150" indent="-438150" defTabSz="457200" fontAlgn="auto">
              <a:spcBef>
                <a:spcPts val="1000"/>
              </a:spcBef>
              <a:spcAft>
                <a:spcPts val="0"/>
              </a:spcAft>
              <a:buClr>
                <a:srgbClr val="887868"/>
              </a:buClr>
              <a:buSzPct val="80000"/>
              <a:buFont typeface="Wingdings 3" charset="2"/>
              <a:buChar char=""/>
              <a:defRPr/>
            </a:pPr>
            <a:r>
              <a:rPr lang="zh-TW" altLang="en-US" sz="3200" dirty="0">
                <a:solidFill>
                  <a:srgbClr val="887868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itchFamily="18" charset="0"/>
              </a:rPr>
              <a:t>內容文字</a:t>
            </a:r>
            <a:endParaRPr lang="en-US" altLang="zh-TW" sz="3200" dirty="0">
              <a:solidFill>
                <a:srgbClr val="887868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Times New Roman" pitchFamily="18" charset="0"/>
            </a:endParaRPr>
          </a:p>
          <a:p>
            <a:pPr marL="438150" indent="-438150">
              <a:spcBef>
                <a:spcPts val="800"/>
              </a:spcBef>
              <a:spcAft>
                <a:spcPts val="800"/>
              </a:spcAft>
              <a:buFontTx/>
              <a:buAutoNum type="arabicPeriod"/>
            </a:pPr>
            <a:r>
              <a:rPr lang="zh-TW" altLang="en-US" sz="3200" dirty="0">
                <a:solidFill>
                  <a:srgbClr val="88786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內容文字</a:t>
            </a:r>
            <a:endParaRPr lang="en-US" altLang="zh-TW" sz="3200" dirty="0">
              <a:solidFill>
                <a:srgbClr val="887868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38150" indent="-438150">
              <a:spcBef>
                <a:spcPts val="800"/>
              </a:spcBef>
              <a:spcAft>
                <a:spcPts val="800"/>
              </a:spcAft>
              <a:buFontTx/>
              <a:buAutoNum type="arabicPeriod"/>
            </a:pPr>
            <a:endParaRPr lang="en-US" altLang="zh-TW" sz="3200" dirty="0">
              <a:solidFill>
                <a:srgbClr val="887868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38150" indent="-438150">
              <a:spcBef>
                <a:spcPts val="600"/>
              </a:spcBef>
              <a:spcAft>
                <a:spcPts val="600"/>
              </a:spcAft>
              <a:buFontTx/>
              <a:buAutoNum type="arabicPeriod"/>
            </a:pPr>
            <a:endParaRPr lang="en-US" altLang="zh-TW" sz="2800" dirty="0">
              <a:solidFill>
                <a:srgbClr val="887868"/>
              </a:solidFill>
              <a:latin typeface="Adobe 繁黑體 Std B" panose="020B0700000000000000" pitchFamily="34" charset="-120"/>
              <a:ea typeface="Adobe 繁黑體 Std B" panose="020B0700000000000000" pitchFamily="34" charset="-120"/>
            </a:endParaRPr>
          </a:p>
          <a:p>
            <a:pPr marL="360000" indent="-396000">
              <a:buAutoNum type="arabicPeriod"/>
            </a:pPr>
            <a:endParaRPr lang="en-US" altLang="zh-TW" sz="2800" dirty="0">
              <a:solidFill>
                <a:srgbClr val="887868"/>
              </a:solidFill>
              <a:latin typeface="Adobe 繁黑體 Std B" panose="020B0700000000000000" pitchFamily="34" charset="-120"/>
              <a:ea typeface="Adobe 繁黑體 Std B" panose="020B0700000000000000" pitchFamily="34" charset="-120"/>
            </a:endParaRPr>
          </a:p>
          <a:p>
            <a:pPr marL="360000" indent="-396000">
              <a:buAutoNum type="arabicPeriod"/>
            </a:pPr>
            <a:endParaRPr lang="en-US" altLang="zh-TW" sz="2800" dirty="0">
              <a:solidFill>
                <a:srgbClr val="887868"/>
              </a:solidFill>
              <a:latin typeface="Adobe 繁黑體 Std B" panose="020B0700000000000000" pitchFamily="34" charset="-120"/>
              <a:ea typeface="Adobe 繁黑體 Std B" panose="020B0700000000000000" pitchFamily="34" charset="-120"/>
            </a:endParaRPr>
          </a:p>
          <a:p>
            <a:pPr marL="360000" indent="-396000">
              <a:buAutoNum type="arabicPeriod"/>
            </a:pPr>
            <a:endParaRPr lang="en-US" altLang="zh-TW" sz="2800" dirty="0">
              <a:solidFill>
                <a:srgbClr val="887868"/>
              </a:solidFill>
              <a:latin typeface="Adobe 繁黑體 Std B" panose="020B0700000000000000" pitchFamily="34" charset="-120"/>
              <a:ea typeface="Adobe 繁黑體 Std B" panose="020B0700000000000000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8770042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字方塊 12">
            <a:extLst>
              <a:ext uri="{FF2B5EF4-FFF2-40B4-BE49-F238E27FC236}">
                <a16:creationId xmlns:a16="http://schemas.microsoft.com/office/drawing/2014/main" id="{AC988F8C-F730-4C30-9B10-A21116863483}"/>
              </a:ext>
            </a:extLst>
          </p:cNvPr>
          <p:cNvSpPr txBox="1"/>
          <p:nvPr/>
        </p:nvSpPr>
        <p:spPr>
          <a:xfrm>
            <a:off x="3425217" y="2944252"/>
            <a:ext cx="6184252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5700" b="1" dirty="0">
                <a:solidFill>
                  <a:srgbClr val="88786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研究方法</a:t>
            </a:r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996D5E47-06AE-4ECB-9413-BA742D7F7920}"/>
              </a:ext>
            </a:extLst>
          </p:cNvPr>
          <p:cNvSpPr txBox="1"/>
          <p:nvPr/>
        </p:nvSpPr>
        <p:spPr>
          <a:xfrm>
            <a:off x="442364" y="81001"/>
            <a:ext cx="276529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5000" b="1" i="1" dirty="0">
                <a:solidFill>
                  <a:srgbClr val="AECCB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貳</a:t>
            </a:r>
          </a:p>
        </p:txBody>
      </p:sp>
    </p:spTree>
    <p:extLst>
      <p:ext uri="{BB962C8B-B14F-4D97-AF65-F5344CB8AC3E}">
        <p14:creationId xmlns:p14="http://schemas.microsoft.com/office/powerpoint/2010/main" val="19527357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字方塊 12">
            <a:extLst>
              <a:ext uri="{FF2B5EF4-FFF2-40B4-BE49-F238E27FC236}">
                <a16:creationId xmlns:a16="http://schemas.microsoft.com/office/drawing/2014/main" id="{0F209905-232F-449A-A424-627C2DA07448}"/>
              </a:ext>
            </a:extLst>
          </p:cNvPr>
          <p:cNvSpPr txBox="1"/>
          <p:nvPr/>
        </p:nvSpPr>
        <p:spPr>
          <a:xfrm>
            <a:off x="340077" y="409244"/>
            <a:ext cx="408561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4000" b="1" dirty="0">
                <a:solidFill>
                  <a:srgbClr val="88786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貳、研究方法</a:t>
            </a:r>
            <a:endParaRPr lang="zh-TW" altLang="en-US" sz="4000" b="1" dirty="0">
              <a:solidFill>
                <a:srgbClr val="887868"/>
              </a:solidFill>
            </a:endParaRPr>
          </a:p>
        </p:txBody>
      </p:sp>
      <p:pic>
        <p:nvPicPr>
          <p:cNvPr id="3" name="圖形 2">
            <a:extLst>
              <a:ext uri="{FF2B5EF4-FFF2-40B4-BE49-F238E27FC236}">
                <a16:creationId xmlns:a16="http://schemas.microsoft.com/office/drawing/2014/main" id="{08E5755F-7F9D-47FF-85C8-6E85ABD59D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1271166"/>
            <a:ext cx="12192000" cy="143435"/>
          </a:xfrm>
          <a:prstGeom prst="rect">
            <a:avLst/>
          </a:prstGeom>
        </p:spPr>
      </p:pic>
      <p:sp>
        <p:nvSpPr>
          <p:cNvPr id="14" name="文字方塊 13">
            <a:extLst>
              <a:ext uri="{FF2B5EF4-FFF2-40B4-BE49-F238E27FC236}">
                <a16:creationId xmlns:a16="http://schemas.microsoft.com/office/drawing/2014/main" id="{1A04C1B7-4728-46F7-9AC0-818FE9249E55}"/>
              </a:ext>
            </a:extLst>
          </p:cNvPr>
          <p:cNvSpPr txBox="1"/>
          <p:nvPr/>
        </p:nvSpPr>
        <p:spPr>
          <a:xfrm>
            <a:off x="610190" y="2002625"/>
            <a:ext cx="8011258" cy="39600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38150" indent="-438150" defTabSz="457200" fontAlgn="auto">
              <a:spcBef>
                <a:spcPts val="1000"/>
              </a:spcBef>
              <a:spcAft>
                <a:spcPts val="0"/>
              </a:spcAft>
              <a:buClr>
                <a:srgbClr val="887868"/>
              </a:buClr>
              <a:buSzPct val="80000"/>
              <a:buFont typeface="Wingdings 3" charset="2"/>
              <a:buChar char=""/>
              <a:defRPr/>
            </a:pPr>
            <a:r>
              <a:rPr lang="zh-TW" altLang="en-US" sz="3200" dirty="0">
                <a:solidFill>
                  <a:srgbClr val="887868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itchFamily="18" charset="0"/>
              </a:rPr>
              <a:t>內容文字</a:t>
            </a:r>
            <a:endParaRPr lang="en-US" altLang="zh-TW" sz="3200" dirty="0">
              <a:solidFill>
                <a:srgbClr val="887868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Times New Roman" pitchFamily="18" charset="0"/>
            </a:endParaRPr>
          </a:p>
          <a:p>
            <a:pPr marL="438150" indent="-438150">
              <a:spcBef>
                <a:spcPts val="800"/>
              </a:spcBef>
              <a:spcAft>
                <a:spcPts val="800"/>
              </a:spcAft>
              <a:buFontTx/>
              <a:buAutoNum type="arabicPeriod"/>
            </a:pPr>
            <a:r>
              <a:rPr lang="zh-TW" altLang="en-US" sz="3200" dirty="0">
                <a:solidFill>
                  <a:srgbClr val="88786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內容文字</a:t>
            </a:r>
            <a:endParaRPr lang="en-US" altLang="zh-TW" sz="3200" dirty="0">
              <a:solidFill>
                <a:srgbClr val="887868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38150" indent="-438150">
              <a:spcBef>
                <a:spcPts val="800"/>
              </a:spcBef>
              <a:spcAft>
                <a:spcPts val="800"/>
              </a:spcAft>
              <a:buFontTx/>
              <a:buAutoNum type="arabicPeriod"/>
            </a:pPr>
            <a:endParaRPr lang="en-US" altLang="zh-TW" sz="3200" dirty="0">
              <a:solidFill>
                <a:srgbClr val="887868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38150" indent="-438150">
              <a:spcBef>
                <a:spcPts val="600"/>
              </a:spcBef>
              <a:spcAft>
                <a:spcPts val="600"/>
              </a:spcAft>
              <a:buFontTx/>
              <a:buAutoNum type="arabicPeriod"/>
            </a:pPr>
            <a:endParaRPr lang="en-US" altLang="zh-TW" sz="2800" dirty="0">
              <a:solidFill>
                <a:srgbClr val="887868"/>
              </a:solidFill>
              <a:latin typeface="Adobe 繁黑體 Std B" panose="020B0700000000000000" pitchFamily="34" charset="-120"/>
              <a:ea typeface="Adobe 繁黑體 Std B" panose="020B0700000000000000" pitchFamily="34" charset="-120"/>
            </a:endParaRPr>
          </a:p>
          <a:p>
            <a:pPr marL="360000" indent="-396000">
              <a:buAutoNum type="arabicPeriod"/>
            </a:pPr>
            <a:endParaRPr lang="en-US" altLang="zh-TW" sz="2800" dirty="0">
              <a:solidFill>
                <a:srgbClr val="887868"/>
              </a:solidFill>
              <a:latin typeface="Adobe 繁黑體 Std B" panose="020B0700000000000000" pitchFamily="34" charset="-120"/>
              <a:ea typeface="Adobe 繁黑體 Std B" panose="020B0700000000000000" pitchFamily="34" charset="-120"/>
            </a:endParaRPr>
          </a:p>
          <a:p>
            <a:pPr marL="360000" indent="-396000">
              <a:buAutoNum type="arabicPeriod"/>
            </a:pPr>
            <a:endParaRPr lang="en-US" altLang="zh-TW" sz="2800" dirty="0">
              <a:solidFill>
                <a:srgbClr val="887868"/>
              </a:solidFill>
              <a:latin typeface="Adobe 繁黑體 Std B" panose="020B0700000000000000" pitchFamily="34" charset="-120"/>
              <a:ea typeface="Adobe 繁黑體 Std B" panose="020B0700000000000000" pitchFamily="34" charset="-120"/>
            </a:endParaRPr>
          </a:p>
          <a:p>
            <a:pPr marL="360000" indent="-396000">
              <a:buAutoNum type="arabicPeriod"/>
            </a:pPr>
            <a:endParaRPr lang="en-US" altLang="zh-TW" sz="2800" dirty="0">
              <a:solidFill>
                <a:srgbClr val="887868"/>
              </a:solidFill>
              <a:latin typeface="Adobe 繁黑體 Std B" panose="020B0700000000000000" pitchFamily="34" charset="-120"/>
              <a:ea typeface="Adobe 繁黑體 Std B" panose="020B0700000000000000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1202434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字方塊 12">
            <a:extLst>
              <a:ext uri="{FF2B5EF4-FFF2-40B4-BE49-F238E27FC236}">
                <a16:creationId xmlns:a16="http://schemas.microsoft.com/office/drawing/2014/main" id="{AC988F8C-F730-4C30-9B10-A21116863483}"/>
              </a:ext>
            </a:extLst>
          </p:cNvPr>
          <p:cNvSpPr txBox="1"/>
          <p:nvPr/>
        </p:nvSpPr>
        <p:spPr>
          <a:xfrm>
            <a:off x="3140168" y="2944252"/>
            <a:ext cx="6797775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5700" b="1" dirty="0">
                <a:solidFill>
                  <a:srgbClr val="88786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預期目標及可能成果</a:t>
            </a:r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996D5E47-06AE-4ECB-9413-BA742D7F7920}"/>
              </a:ext>
            </a:extLst>
          </p:cNvPr>
          <p:cNvSpPr txBox="1"/>
          <p:nvPr/>
        </p:nvSpPr>
        <p:spPr>
          <a:xfrm>
            <a:off x="442364" y="81001"/>
            <a:ext cx="276529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5000" b="1" i="1" dirty="0">
                <a:solidFill>
                  <a:srgbClr val="AECCB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參</a:t>
            </a:r>
          </a:p>
        </p:txBody>
      </p:sp>
    </p:spTree>
    <p:extLst>
      <p:ext uri="{BB962C8B-B14F-4D97-AF65-F5344CB8AC3E}">
        <p14:creationId xmlns:p14="http://schemas.microsoft.com/office/powerpoint/2010/main" val="5381066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字方塊 12">
            <a:extLst>
              <a:ext uri="{FF2B5EF4-FFF2-40B4-BE49-F238E27FC236}">
                <a16:creationId xmlns:a16="http://schemas.microsoft.com/office/drawing/2014/main" id="{0F209905-232F-449A-A424-627C2DA07448}"/>
              </a:ext>
            </a:extLst>
          </p:cNvPr>
          <p:cNvSpPr txBox="1"/>
          <p:nvPr/>
        </p:nvSpPr>
        <p:spPr>
          <a:xfrm>
            <a:off x="340077" y="409244"/>
            <a:ext cx="609729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4000" b="1" dirty="0">
                <a:solidFill>
                  <a:srgbClr val="88786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參、預期目標及可能成果</a:t>
            </a:r>
            <a:endParaRPr lang="zh-TW" altLang="en-US" sz="4000" b="1" dirty="0">
              <a:solidFill>
                <a:srgbClr val="887868"/>
              </a:solidFill>
            </a:endParaRPr>
          </a:p>
        </p:txBody>
      </p:sp>
      <p:pic>
        <p:nvPicPr>
          <p:cNvPr id="3" name="圖形 2">
            <a:extLst>
              <a:ext uri="{FF2B5EF4-FFF2-40B4-BE49-F238E27FC236}">
                <a16:creationId xmlns:a16="http://schemas.microsoft.com/office/drawing/2014/main" id="{08E5755F-7F9D-47FF-85C8-6E85ABD59D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1271166"/>
            <a:ext cx="12192000" cy="143435"/>
          </a:xfrm>
          <a:prstGeom prst="rect">
            <a:avLst/>
          </a:prstGeom>
        </p:spPr>
      </p:pic>
      <p:sp>
        <p:nvSpPr>
          <p:cNvPr id="14" name="文字方塊 13">
            <a:extLst>
              <a:ext uri="{FF2B5EF4-FFF2-40B4-BE49-F238E27FC236}">
                <a16:creationId xmlns:a16="http://schemas.microsoft.com/office/drawing/2014/main" id="{1A04C1B7-4728-46F7-9AC0-818FE9249E55}"/>
              </a:ext>
            </a:extLst>
          </p:cNvPr>
          <p:cNvSpPr txBox="1"/>
          <p:nvPr/>
        </p:nvSpPr>
        <p:spPr>
          <a:xfrm>
            <a:off x="610190" y="2002625"/>
            <a:ext cx="8011258" cy="39600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38150" indent="-438150" defTabSz="457200" fontAlgn="auto">
              <a:spcBef>
                <a:spcPts val="1000"/>
              </a:spcBef>
              <a:spcAft>
                <a:spcPts val="0"/>
              </a:spcAft>
              <a:buClr>
                <a:srgbClr val="887868"/>
              </a:buClr>
              <a:buSzPct val="80000"/>
              <a:buFont typeface="Wingdings 3" charset="2"/>
              <a:buChar char=""/>
              <a:defRPr/>
            </a:pPr>
            <a:r>
              <a:rPr lang="zh-TW" altLang="en-US" sz="3200" dirty="0">
                <a:solidFill>
                  <a:srgbClr val="887868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itchFamily="18" charset="0"/>
              </a:rPr>
              <a:t>內容文字</a:t>
            </a:r>
            <a:endParaRPr lang="en-US" altLang="zh-TW" sz="3200" dirty="0">
              <a:solidFill>
                <a:srgbClr val="887868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Times New Roman" pitchFamily="18" charset="0"/>
            </a:endParaRPr>
          </a:p>
          <a:p>
            <a:pPr marL="438150" indent="-438150">
              <a:spcBef>
                <a:spcPts val="800"/>
              </a:spcBef>
              <a:spcAft>
                <a:spcPts val="800"/>
              </a:spcAft>
              <a:buFontTx/>
              <a:buAutoNum type="arabicPeriod"/>
            </a:pPr>
            <a:r>
              <a:rPr lang="zh-TW" altLang="en-US" sz="3200" dirty="0">
                <a:solidFill>
                  <a:srgbClr val="88786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內容文字</a:t>
            </a:r>
            <a:endParaRPr lang="en-US" altLang="zh-TW" sz="3200" dirty="0">
              <a:solidFill>
                <a:srgbClr val="887868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38150" indent="-438150">
              <a:spcBef>
                <a:spcPts val="800"/>
              </a:spcBef>
              <a:spcAft>
                <a:spcPts val="800"/>
              </a:spcAft>
              <a:buFontTx/>
              <a:buAutoNum type="arabicPeriod"/>
            </a:pPr>
            <a:endParaRPr lang="en-US" altLang="zh-TW" sz="3200" dirty="0">
              <a:solidFill>
                <a:srgbClr val="887868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38150" indent="-438150">
              <a:spcBef>
                <a:spcPts val="600"/>
              </a:spcBef>
              <a:spcAft>
                <a:spcPts val="600"/>
              </a:spcAft>
              <a:buFontTx/>
              <a:buAutoNum type="arabicPeriod"/>
            </a:pPr>
            <a:endParaRPr lang="en-US" altLang="zh-TW" sz="2800" dirty="0">
              <a:solidFill>
                <a:srgbClr val="887868"/>
              </a:solidFill>
              <a:latin typeface="Adobe 繁黑體 Std B" panose="020B0700000000000000" pitchFamily="34" charset="-120"/>
              <a:ea typeface="Adobe 繁黑體 Std B" panose="020B0700000000000000" pitchFamily="34" charset="-120"/>
            </a:endParaRPr>
          </a:p>
          <a:p>
            <a:pPr marL="360000" indent="-396000">
              <a:buAutoNum type="arabicPeriod"/>
            </a:pPr>
            <a:endParaRPr lang="en-US" altLang="zh-TW" sz="2800" dirty="0">
              <a:solidFill>
                <a:srgbClr val="887868"/>
              </a:solidFill>
              <a:latin typeface="Adobe 繁黑體 Std B" panose="020B0700000000000000" pitchFamily="34" charset="-120"/>
              <a:ea typeface="Adobe 繁黑體 Std B" panose="020B0700000000000000" pitchFamily="34" charset="-120"/>
            </a:endParaRPr>
          </a:p>
          <a:p>
            <a:pPr marL="360000" indent="-396000">
              <a:buAutoNum type="arabicPeriod"/>
            </a:pPr>
            <a:endParaRPr lang="en-US" altLang="zh-TW" sz="2800" dirty="0">
              <a:solidFill>
                <a:srgbClr val="887868"/>
              </a:solidFill>
              <a:latin typeface="Adobe 繁黑體 Std B" panose="020B0700000000000000" pitchFamily="34" charset="-120"/>
              <a:ea typeface="Adobe 繁黑體 Std B" panose="020B0700000000000000" pitchFamily="34" charset="-120"/>
            </a:endParaRPr>
          </a:p>
          <a:p>
            <a:pPr marL="360000" indent="-396000">
              <a:buAutoNum type="arabicPeriod"/>
            </a:pPr>
            <a:endParaRPr lang="en-US" altLang="zh-TW" sz="2800" dirty="0">
              <a:solidFill>
                <a:srgbClr val="887868"/>
              </a:solidFill>
              <a:latin typeface="Adobe 繁黑體 Std B" panose="020B0700000000000000" pitchFamily="34" charset="-120"/>
              <a:ea typeface="Adobe 繁黑體 Std B" panose="020B0700000000000000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9302641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字方塊 12">
            <a:extLst>
              <a:ext uri="{FF2B5EF4-FFF2-40B4-BE49-F238E27FC236}">
                <a16:creationId xmlns:a16="http://schemas.microsoft.com/office/drawing/2014/main" id="{AC988F8C-F730-4C30-9B10-A21116863483}"/>
              </a:ext>
            </a:extLst>
          </p:cNvPr>
          <p:cNvSpPr txBox="1"/>
          <p:nvPr/>
        </p:nvSpPr>
        <p:spPr>
          <a:xfrm>
            <a:off x="1457948" y="2944252"/>
            <a:ext cx="10186416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5700" b="1" dirty="0">
                <a:solidFill>
                  <a:srgbClr val="88786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執行進度及已獲之研究成果</a:t>
            </a:r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996D5E47-06AE-4ECB-9413-BA742D7F7920}"/>
              </a:ext>
            </a:extLst>
          </p:cNvPr>
          <p:cNvSpPr txBox="1"/>
          <p:nvPr/>
        </p:nvSpPr>
        <p:spPr>
          <a:xfrm>
            <a:off x="442364" y="81001"/>
            <a:ext cx="276529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5000" b="1" i="1" dirty="0">
                <a:solidFill>
                  <a:srgbClr val="AECCB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肆</a:t>
            </a:r>
          </a:p>
        </p:txBody>
      </p:sp>
    </p:spTree>
    <p:extLst>
      <p:ext uri="{BB962C8B-B14F-4D97-AF65-F5344CB8AC3E}">
        <p14:creationId xmlns:p14="http://schemas.microsoft.com/office/powerpoint/2010/main" val="33696955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1706</TotalTime>
  <Words>140</Words>
  <Application>Microsoft Office PowerPoint</Application>
  <PresentationFormat>寬螢幕</PresentationFormat>
  <Paragraphs>58</Paragraphs>
  <Slides>13</Slides>
  <Notes>1</Notes>
  <HiddenSlides>0</HiddenSlides>
  <MMClips>0</MMClips>
  <ScaleCrop>false</ScaleCrop>
  <HeadingPairs>
    <vt:vector size="6" baseType="variant">
      <vt:variant>
        <vt:lpstr>使用字型</vt:lpstr>
      </vt:variant>
      <vt:variant>
        <vt:i4>5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13</vt:i4>
      </vt:variant>
    </vt:vector>
  </HeadingPairs>
  <TitlesOfParts>
    <vt:vector size="19" baseType="lpstr">
      <vt:lpstr>Adobe 繁黑體 Std B</vt:lpstr>
      <vt:lpstr>微軟正黑體</vt:lpstr>
      <vt:lpstr>Arial</vt:lpstr>
      <vt:lpstr>Calibri</vt:lpstr>
      <vt:lpstr>Wingdings 3</vt:lpstr>
      <vt:lpstr>Office 佈景主題</vt:lpstr>
      <vt:lpstr>專案題目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i-pc-140</dc:creator>
  <cp:lastModifiedBy>任桓 葉</cp:lastModifiedBy>
  <cp:revision>77</cp:revision>
  <dcterms:created xsi:type="dcterms:W3CDTF">2020-01-06T02:51:57Z</dcterms:created>
  <dcterms:modified xsi:type="dcterms:W3CDTF">2023-06-19T03:18:59Z</dcterms:modified>
</cp:coreProperties>
</file>